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E02114-62D8-4E3A-9491-3F8AE831A30F}" v="249" dt="2022-07-14T14:36:23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9D8D158-EEC9-41BB-896E-8F528315E7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A2AE3E8-EDDB-4549-823C-63BB9242E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5DD38-57C3-4E2E-8259-21FDBFD78726}" type="datetimeFigureOut">
              <a:rPr lang="it-IT" smtClean="0"/>
              <a:t>14/07/22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7AD021B-CF94-4279-8226-91A63BA070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008A1F-FE8D-401A-A5B2-0F1A9BDB76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3A621-8DEA-423B-A000-9877160D46B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130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A3E9-AD21-4624-8B87-36FDA591577C}" type="datetimeFigureOut">
              <a:rPr lang="it-IT" noProof="0" smtClean="0"/>
              <a:t>14/07/22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8DCA7-28B0-446B-881E-1F048B5833D4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0484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8DCA7-28B0-446B-881E-1F048B5833D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976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2D5D6B1-BFB6-437F-B537-1B8DD34027B9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igura a mano libera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igura a mano libera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778D88-41FA-40E4-ADF5-256945035ED8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45AB55-6D06-44D4-8DA8-10E9611B39F7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236C5-FB51-4FD1-967C-1BCD5FD051E4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C702A83-07F0-4247-BB2D-5FB66D392B56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7" name="Figura a mano libera 6" title="Indicatore di taglio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425D5B-FAFB-40E6-851F-AD0678B431BD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5817C6-6448-40CE-BE91-3DCA681F946A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CCBE6-281D-4DD7-83CD-0C98F2F9FB1A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DAE6BF-E012-4BC5-B8F4-0FB2ACD40215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‹#›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EC7ADD2-17B8-4597-BC3C-195FBB9DD7C4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ED3A5E-A7CB-4827-A641-4883F423D77C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558C35CE-FE1D-4329-AD6C-0C157F0BAA28}" type="datetime1">
              <a:rPr lang="it-IT" noProof="0" smtClean="0"/>
              <a:t>14/07/22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9" name="Rettangolo 8" title="Barra late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it-IT" dirty="0"/>
              <a:t>DIMA </a:t>
            </a:r>
            <a:r>
              <a:rPr lang="it-IT" dirty="0" err="1"/>
              <a:t>eshop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/>
              <a:t>Etion</a:t>
            </a:r>
            <a:r>
              <a:rPr lang="it-IT" dirty="0"/>
              <a:t> </a:t>
            </a:r>
            <a:r>
              <a:rPr lang="it-IT" dirty="0" err="1"/>
              <a:t>Pinari</a:t>
            </a:r>
          </a:p>
          <a:p>
            <a:r>
              <a:rPr lang="it-IT" dirty="0"/>
              <a:t>Pietro Moroni</a:t>
            </a: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3698-7245-CEB2-E9D2-B0550F5A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IT" dirty="0"/>
              <a:t>Integration Tests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ED7FDE-7FE6-07F1-463E-8E725ABF9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924300" cy="3581400"/>
          </a:xfrm>
        </p:spPr>
        <p:txBody>
          <a:bodyPr>
            <a:normAutofit/>
          </a:bodyPr>
          <a:lstStyle/>
          <a:p>
            <a:r>
              <a:rPr lang="en-US" dirty="0"/>
              <a:t>Integration tests are designed around an expected flow of actions that simulates an expected interaction of a user with the real application.</a:t>
            </a:r>
          </a:p>
          <a:p>
            <a:r>
              <a:rPr lang="en-US" dirty="0"/>
              <a:t>The interactions are also designed around the mock data since we decided to decouple database communication from the simulation.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E78D35B-4A75-8FBC-1436-1D0506FD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685800"/>
            <a:ext cx="5753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19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A01A9-7D14-0646-DCBE-39806109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Purpose</a:t>
            </a:r>
            <a:r>
              <a:rPr lang="it-IT" dirty="0"/>
              <a:t> of the </a:t>
            </a:r>
            <a:r>
              <a:rPr lang="it-IT" dirty="0" err="1"/>
              <a:t>application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58D8C-0E54-8303-ABFC-8AD6BF01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>
                <a:ea typeface="+mn-lt"/>
                <a:cs typeface="+mn-lt"/>
              </a:rPr>
              <a:t>User-friendly interface which connects clients and the vendors allowing them to respectively buy and sell products.</a:t>
            </a:r>
            <a:endParaRPr lang="it-IT" dirty="0">
              <a:ea typeface="+mn-lt"/>
              <a:cs typeface="+mn-lt"/>
            </a:endParaRPr>
          </a:p>
          <a:p>
            <a:pPr marL="383540" indent="-383540"/>
            <a:r>
              <a:rPr lang="en-US" dirty="0">
                <a:ea typeface="+mn-lt"/>
                <a:cs typeface="+mn-lt"/>
              </a:rPr>
              <a:t>It works as an intuitive interface for clients to browse and buy products from our shop.</a:t>
            </a:r>
            <a:endParaRPr lang="it-IT" dirty="0">
              <a:ea typeface="+mn-lt"/>
              <a:cs typeface="+mn-lt"/>
            </a:endParaRPr>
          </a:p>
          <a:p>
            <a:pPr marL="383540" indent="-383540"/>
            <a:r>
              <a:rPr lang="en-US" dirty="0">
                <a:ea typeface="+mn-lt"/>
                <a:cs typeface="+mn-lt"/>
              </a:rPr>
              <a:t>Both purchase and keep track of products you like by saving them as “favorites” for later.</a:t>
            </a:r>
          </a:p>
          <a:p>
            <a:pPr marL="383540" indent="-383540"/>
            <a:r>
              <a:rPr lang="en-US" dirty="0">
                <a:ea typeface="+mn-lt"/>
                <a:cs typeface="+mn-lt"/>
              </a:rPr>
              <a:t>The application is also designed to work for registered and unregistered users, providing most functionalities to both categories.</a:t>
            </a:r>
          </a:p>
        </p:txBody>
      </p:sp>
    </p:spTree>
    <p:extLst>
      <p:ext uri="{BB962C8B-B14F-4D97-AF65-F5344CB8AC3E}">
        <p14:creationId xmlns:p14="http://schemas.microsoft.com/office/powerpoint/2010/main" val="2901975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2A04F0-E819-2846-C4CC-7023D6FC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Interface design</a:t>
            </a:r>
          </a:p>
        </p:txBody>
      </p:sp>
      <p:pic>
        <p:nvPicPr>
          <p:cNvPr id="4" name="Immagine 4" descr="Immagine che contiene testo, elettronico, computer&#10;&#10;Descrizione generata automaticamente">
            <a:extLst>
              <a:ext uri="{FF2B5EF4-FFF2-40B4-BE49-F238E27FC236}">
                <a16:creationId xmlns:a16="http://schemas.microsoft.com/office/drawing/2014/main" id="{B30B362D-2C67-00BA-E38D-DFAECA311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733" y="1590316"/>
            <a:ext cx="2504895" cy="4699599"/>
          </a:xfr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04B38D59-0040-7593-A9F3-1D9A5942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68" y="1589597"/>
            <a:ext cx="2490517" cy="4699598"/>
          </a:xfrm>
          <a:prstGeom prst="rect">
            <a:avLst/>
          </a:prstGeom>
        </p:spPr>
      </p:pic>
      <p:pic>
        <p:nvPicPr>
          <p:cNvPr id="6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F1117496-A469-4CB2-DCEF-91FD741A6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892" y="1589598"/>
            <a:ext cx="2490517" cy="4699598"/>
          </a:xfrm>
          <a:prstGeom prst="rect">
            <a:avLst/>
          </a:prstGeom>
        </p:spPr>
      </p:pic>
      <p:pic>
        <p:nvPicPr>
          <p:cNvPr id="8" name="Immagine 8" descr="Immagine che contiene testo, screenshot, elettronico&#10;&#10;Descrizione generata automaticamente">
            <a:extLst>
              <a:ext uri="{FF2B5EF4-FFF2-40B4-BE49-F238E27FC236}">
                <a16:creationId xmlns:a16="http://schemas.microsoft.com/office/drawing/2014/main" id="{996A9EE4-8E01-811E-BD86-C02BDC329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817" y="1589597"/>
            <a:ext cx="2548026" cy="46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1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C25746-96CC-CDCA-B3F1-B8ACDD35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it-IT" dirty="0"/>
              <a:t>System </a:t>
            </a:r>
            <a:r>
              <a:rPr lang="it-IT" dirty="0" err="1"/>
              <a:t>architecture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FC85FC-4782-60E8-9CB4-C09E64437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Cross platform mobile application</a:t>
            </a:r>
            <a:endParaRPr lang="it-IT" dirty="0"/>
          </a:p>
          <a:p>
            <a:pPr marL="383540" indent="-383540"/>
            <a:r>
              <a:rPr lang="en-US" dirty="0"/>
              <a:t>Cloud backend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2462E7BD-4782-64C5-2D26-8BA5E316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256836"/>
            <a:ext cx="6517065" cy="40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9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88FD-F28D-E129-8D8C-FD8B27F8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IT" sz="3400"/>
              <a:t>Application Database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8C8CEC-C956-F45E-C7E8-977845FD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5301833-19B8-B8C5-1F4B-689967C1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767" y="2286000"/>
            <a:ext cx="6745610" cy="335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9BF2EC-70F0-4B78-A3F3-7AE8CB36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External</a:t>
            </a:r>
            <a:r>
              <a:rPr lang="it-IT" dirty="0"/>
              <a:t> services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9EEDA8-E496-8488-523E-C7C825EE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it-IT" dirty="0" err="1"/>
              <a:t>Firebase</a:t>
            </a:r>
            <a:r>
              <a:rPr lang="it-IT" dirty="0"/>
              <a:t> Authentication</a:t>
            </a:r>
          </a:p>
          <a:p>
            <a:pPr marL="913892" lvl="1" indent="-383540"/>
            <a:r>
              <a:rPr lang="it-IT" dirty="0" err="1"/>
              <a:t>Sign</a:t>
            </a:r>
            <a:r>
              <a:rPr lang="it-IT" dirty="0"/>
              <a:t> up</a:t>
            </a:r>
          </a:p>
          <a:p>
            <a:pPr marL="913892" lvl="1" indent="-383540"/>
            <a:r>
              <a:rPr lang="it-IT" dirty="0" err="1"/>
              <a:t>Sign</a:t>
            </a:r>
            <a:r>
              <a:rPr lang="it-IT" dirty="0"/>
              <a:t> in</a:t>
            </a:r>
          </a:p>
          <a:p>
            <a:pPr marL="383540" indent="-383540"/>
            <a:r>
              <a:rPr lang="it-IT" dirty="0" err="1"/>
              <a:t>Firebase</a:t>
            </a:r>
            <a:r>
              <a:rPr lang="it-IT" dirty="0"/>
              <a:t> </a:t>
            </a:r>
            <a:r>
              <a:rPr lang="it-IT" dirty="0" err="1"/>
              <a:t>Realtime</a:t>
            </a:r>
            <a:r>
              <a:rPr lang="it-IT" dirty="0"/>
              <a:t> Database</a:t>
            </a:r>
          </a:p>
          <a:p>
            <a:pPr marL="913892" lvl="1" indent="-383540"/>
            <a:r>
              <a:rPr lang="it-IT" dirty="0"/>
              <a:t>Shop and product data</a:t>
            </a:r>
          </a:p>
          <a:p>
            <a:pPr marL="913892" lvl="1" indent="-383540"/>
            <a:r>
              <a:rPr lang="it-IT" dirty="0"/>
              <a:t>User data</a:t>
            </a:r>
          </a:p>
          <a:p>
            <a:pPr marL="383540" indent="-383540"/>
            <a:r>
              <a:rPr lang="it-IT" dirty="0"/>
              <a:t>Google </a:t>
            </a:r>
            <a:r>
              <a:rPr lang="it-IT" dirty="0" err="1"/>
              <a:t>Map</a:t>
            </a:r>
            <a:r>
              <a:rPr lang="it-IT" dirty="0"/>
              <a:t> Services</a:t>
            </a:r>
          </a:p>
          <a:p>
            <a:pPr marL="913892" lvl="1" indent="-383540"/>
            <a:r>
              <a:rPr lang="it-IT" dirty="0"/>
              <a:t>Shop </a:t>
            </a:r>
            <a:r>
              <a:rPr lang="it-IT" dirty="0" err="1"/>
              <a:t>map</a:t>
            </a:r>
            <a:endParaRPr lang="it-IT" dirty="0"/>
          </a:p>
          <a:p>
            <a:pPr marL="383540" indent="-383540"/>
            <a:r>
              <a:rPr lang="it-IT" dirty="0"/>
              <a:t>Payment API</a:t>
            </a:r>
          </a:p>
        </p:txBody>
      </p:sp>
    </p:spTree>
    <p:extLst>
      <p:ext uri="{BB962C8B-B14F-4D97-AF65-F5344CB8AC3E}">
        <p14:creationId xmlns:p14="http://schemas.microsoft.com/office/powerpoint/2010/main" val="3492518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7D93BD-DF3E-4883-CEB1-E2FF7ECD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Application Use Cases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2CB34D-FD76-C96D-F0BE-EE8208B1A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Browsing the </a:t>
            </a:r>
            <a:r>
              <a:rPr lang="it-IT" dirty="0" err="1"/>
              <a:t>catalogue</a:t>
            </a:r>
            <a:endParaRPr lang="it-IT" dirty="0"/>
          </a:p>
          <a:p>
            <a:pPr lvl="1"/>
            <a:r>
              <a:rPr lang="it-IT" dirty="0"/>
              <a:t>Scrolling </a:t>
            </a:r>
            <a:r>
              <a:rPr lang="it-IT" dirty="0" err="1"/>
              <a:t>through</a:t>
            </a:r>
            <a:r>
              <a:rPr lang="it-IT" dirty="0"/>
              <a:t> the home page</a:t>
            </a:r>
          </a:p>
          <a:p>
            <a:pPr lvl="1"/>
            <a:r>
              <a:rPr lang="it-IT" dirty="0" err="1"/>
              <a:t>Searching</a:t>
            </a:r>
            <a:r>
              <a:rPr lang="it-IT" dirty="0"/>
              <a:t> the </a:t>
            </a:r>
            <a:r>
              <a:rPr lang="it-IT" dirty="0" err="1"/>
              <a:t>catalogue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search</a:t>
            </a:r>
            <a:r>
              <a:rPr lang="it-IT" dirty="0"/>
              <a:t> bar</a:t>
            </a:r>
          </a:p>
          <a:p>
            <a:r>
              <a:rPr lang="it-IT" dirty="0" err="1"/>
              <a:t>Purchasing</a:t>
            </a:r>
            <a:r>
              <a:rPr lang="it-IT" dirty="0"/>
              <a:t> a product</a:t>
            </a:r>
          </a:p>
          <a:p>
            <a:pPr lvl="1"/>
            <a:r>
              <a:rPr lang="it-IT" dirty="0" err="1"/>
              <a:t>Adding</a:t>
            </a:r>
            <a:r>
              <a:rPr lang="it-IT" dirty="0"/>
              <a:t> products to the </a:t>
            </a:r>
            <a:r>
              <a:rPr lang="it-IT" dirty="0" err="1"/>
              <a:t>cart</a:t>
            </a:r>
            <a:endParaRPr lang="it-IT" dirty="0"/>
          </a:p>
          <a:p>
            <a:pPr lvl="1"/>
            <a:r>
              <a:rPr lang="it-IT" dirty="0" err="1"/>
              <a:t>Modifying</a:t>
            </a:r>
            <a:r>
              <a:rPr lang="it-IT" dirty="0"/>
              <a:t> the </a:t>
            </a:r>
            <a:r>
              <a:rPr lang="it-IT" dirty="0" err="1"/>
              <a:t>cart’s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  <a:p>
            <a:pPr lvl="1"/>
            <a:r>
              <a:rPr lang="it-IT" dirty="0"/>
              <a:t>Checking out</a:t>
            </a:r>
          </a:p>
          <a:p>
            <a:r>
              <a:rPr lang="it-IT" dirty="0" err="1"/>
              <a:t>Looking</a:t>
            </a:r>
            <a:r>
              <a:rPr lang="it-IT" dirty="0"/>
              <a:t> up the </a:t>
            </a:r>
            <a:r>
              <a:rPr lang="it-IT" dirty="0" err="1"/>
              <a:t>nearest</a:t>
            </a:r>
            <a:r>
              <a:rPr lang="it-IT" dirty="0"/>
              <a:t> shops in the </a:t>
            </a:r>
            <a:r>
              <a:rPr lang="it-IT" dirty="0" err="1"/>
              <a:t>map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591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D3585-C276-6240-3E25-3000BA4AC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it-IT" sz="3400" dirty="0"/>
              <a:t>Testing </a:t>
            </a:r>
            <a:r>
              <a:rPr lang="it-IT" sz="3400" dirty="0" err="1"/>
              <a:t>Campaign</a:t>
            </a:r>
            <a:endParaRPr lang="it-IT" sz="34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52B89B0-AC7D-D9AE-6B3E-414BEEDFD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759200" cy="3581400"/>
          </a:xfrm>
        </p:spPr>
        <p:txBody>
          <a:bodyPr>
            <a:normAutofit/>
          </a:bodyPr>
          <a:lstStyle/>
          <a:p>
            <a:r>
              <a:rPr lang="en-US" dirty="0"/>
              <a:t>Widget Tests</a:t>
            </a:r>
          </a:p>
          <a:p>
            <a:r>
              <a:rPr lang="en-US" dirty="0"/>
              <a:t>Integration Tests</a:t>
            </a:r>
          </a:p>
          <a:p>
            <a:endParaRPr lang="en-US" dirty="0"/>
          </a:p>
          <a:p>
            <a:r>
              <a:rPr lang="en-US" dirty="0"/>
              <a:t>Tests are mocked with hard-coded data to avoid the logic being strictly dependent on the external services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C6EA10E-24D7-321D-E852-A4929147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30" y="814540"/>
            <a:ext cx="5980338" cy="52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3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02E8E-8D49-9E6F-5578-E49D87F75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it-IT" dirty="0"/>
              <a:t>Widget </a:t>
            </a:r>
            <a:r>
              <a:rPr lang="it-IT" dirty="0" err="1"/>
              <a:t>Tests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D2ACA6-B65D-6740-E24D-A9DD92A11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721100" cy="3581400"/>
          </a:xfrm>
        </p:spPr>
        <p:txBody>
          <a:bodyPr>
            <a:norm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widgets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inside </a:t>
            </a:r>
            <a:r>
              <a:rPr lang="it-IT" dirty="0" err="1"/>
              <a:t>larger</a:t>
            </a:r>
            <a:r>
              <a:rPr lang="it-IT" dirty="0"/>
              <a:t>-scope pages of the </a:t>
            </a:r>
            <a:r>
              <a:rPr lang="it-IT" dirty="0" err="1"/>
              <a:t>application</a:t>
            </a:r>
            <a:endParaRPr lang="it-IT" dirty="0"/>
          </a:p>
          <a:p>
            <a:r>
              <a:rPr lang="it-IT" dirty="0"/>
              <a:t>Widgets are </a:t>
            </a:r>
            <a:r>
              <a:rPr lang="it-IT" dirty="0" err="1"/>
              <a:t>tested</a:t>
            </a:r>
            <a:r>
              <a:rPr lang="it-IT" dirty="0"/>
              <a:t> by </a:t>
            </a:r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with </a:t>
            </a:r>
            <a:r>
              <a:rPr lang="it-IT" dirty="0" err="1"/>
              <a:t>mock</a:t>
            </a:r>
            <a:r>
              <a:rPr lang="it-IT" dirty="0"/>
              <a:t> data and </a:t>
            </a:r>
            <a:r>
              <a:rPr lang="it-IT" dirty="0" err="1"/>
              <a:t>asserting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sub-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rendered</a:t>
            </a:r>
            <a:r>
              <a:rPr lang="it-IT" dirty="0"/>
              <a:t> </a:t>
            </a:r>
            <a:r>
              <a:rPr lang="it-IT" dirty="0" err="1"/>
              <a:t>correctly</a:t>
            </a:r>
            <a:r>
              <a:rPr lang="it-IT" dirty="0"/>
              <a:t> and displays the </a:t>
            </a:r>
            <a:r>
              <a:rPr lang="it-IT" dirty="0" err="1"/>
              <a:t>correct</a:t>
            </a:r>
            <a:r>
              <a:rPr lang="it-IT" dirty="0"/>
              <a:t> information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76E2249-512E-DBCD-9A68-8C221CB95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8" b="15152"/>
          <a:stretch/>
        </p:blipFill>
        <p:spPr>
          <a:xfrm>
            <a:off x="5298167" y="1296985"/>
            <a:ext cx="6517065" cy="45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96526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60</TotalTime>
  <Words>270</Words>
  <Application>Microsoft Macintosh PowerPoint</Application>
  <PresentationFormat>Widescreen</PresentationFormat>
  <Paragraphs>44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Ritaglio</vt:lpstr>
      <vt:lpstr>DIMA eshop</vt:lpstr>
      <vt:lpstr>Purpose of the application</vt:lpstr>
      <vt:lpstr>Interface design</vt:lpstr>
      <vt:lpstr>System architecture</vt:lpstr>
      <vt:lpstr>Application Database Design</vt:lpstr>
      <vt:lpstr>External services</vt:lpstr>
      <vt:lpstr>Application Use Cases</vt:lpstr>
      <vt:lpstr>Testing Campaign</vt:lpstr>
      <vt:lpstr>Widget Tests</vt:lpstr>
      <vt:lpstr>Integration Tests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Pietro Moroni</cp:lastModifiedBy>
  <cp:revision>55</cp:revision>
  <dcterms:created xsi:type="dcterms:W3CDTF">2022-07-14T12:49:43Z</dcterms:created>
  <dcterms:modified xsi:type="dcterms:W3CDTF">2022-07-14T20:24:29Z</dcterms:modified>
</cp:coreProperties>
</file>